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4" r:id="rId17"/>
    <p:sldId id="267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5D4"/>
    <a:srgbClr val="EDED13"/>
    <a:srgbClr val="B482DA"/>
    <a:srgbClr val="A86ED4"/>
    <a:srgbClr val="D6E0F2"/>
    <a:srgbClr val="CDFBCF"/>
    <a:srgbClr val="FD512F"/>
    <a:srgbClr val="B7D8A0"/>
    <a:srgbClr val="99B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bmp"/><Relationship Id="rId5" Type="http://schemas.openxmlformats.org/officeDocument/2006/relationships/image" Target="../media/image8.bm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rgbClr val="B48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rgbClr val="A86E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rgbClr val="A86ED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ABE92F-E31F-72C0-8BCE-1F35B51CA497}"/>
              </a:ext>
            </a:extLst>
          </p:cNvPr>
          <p:cNvSpPr/>
          <p:nvPr/>
        </p:nvSpPr>
        <p:spPr>
          <a:xfrm>
            <a:off x="4925475" y="1983064"/>
            <a:ext cx="885693" cy="816228"/>
          </a:xfrm>
          <a:prstGeom prst="ellipse">
            <a:avLst/>
          </a:prstGeom>
          <a:solidFill>
            <a:srgbClr val="FD512F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090F83C-7AA2-A3CE-9577-E3CD8C1D76DF}"/>
              </a:ext>
            </a:extLst>
          </p:cNvPr>
          <p:cNvSpPr/>
          <p:nvPr/>
        </p:nvSpPr>
        <p:spPr>
          <a:xfrm>
            <a:off x="5662753" y="1983064"/>
            <a:ext cx="858309" cy="841502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9CE5470-ECD4-F5E2-65C7-55A68F597D95}"/>
              </a:ext>
            </a:extLst>
          </p:cNvPr>
          <p:cNvSpPr/>
          <p:nvPr/>
        </p:nvSpPr>
        <p:spPr>
          <a:xfrm>
            <a:off x="6380833" y="1970039"/>
            <a:ext cx="858308" cy="862061"/>
          </a:xfrm>
          <a:prstGeom prst="ellipse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75" y="1185862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기획서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9CA8062D-9EAE-B5F5-45DC-71C5A113B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1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E5129-2039-1D4B-90B7-353BD57D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DD558-80D3-9F62-4383-8470479DD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781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DC56C-8D05-3A27-C6A3-9EAA05C6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현재시장동향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3CD101-6BD7-01FE-EE29-820E02474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940" y="106028"/>
            <a:ext cx="4224115" cy="221015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9924B0-43D2-E7BE-FEAC-D3209A0DFD6F}"/>
              </a:ext>
            </a:extLst>
          </p:cNvPr>
          <p:cNvSpPr/>
          <p:nvPr/>
        </p:nvSpPr>
        <p:spPr>
          <a:xfrm>
            <a:off x="475488" y="2059888"/>
            <a:ext cx="5550408" cy="382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현재시장 상황 </a:t>
            </a:r>
            <a:endParaRPr lang="en-US" altLang="ko-KR" dirty="0"/>
          </a:p>
          <a:p>
            <a:pPr algn="ctr"/>
            <a:r>
              <a:rPr lang="ko-KR" altLang="en-US" dirty="0"/>
              <a:t>시각화 그래프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3FC73-BFEC-224C-122C-0C95FE18184A}"/>
              </a:ext>
            </a:extLst>
          </p:cNvPr>
          <p:cNvSpPr/>
          <p:nvPr/>
        </p:nvSpPr>
        <p:spPr>
          <a:xfrm>
            <a:off x="7315200" y="2231136"/>
            <a:ext cx="2020824" cy="14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기존신호등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853A90-0848-C20F-CD65-B9AD82FBA154}"/>
              </a:ext>
            </a:extLst>
          </p:cNvPr>
          <p:cNvSpPr/>
          <p:nvPr/>
        </p:nvSpPr>
        <p:spPr>
          <a:xfrm>
            <a:off x="9765792" y="2231136"/>
            <a:ext cx="2020824" cy="14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기존신호등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4180D3-F9DE-654A-7E02-6A7B398CFEC3}"/>
              </a:ext>
            </a:extLst>
          </p:cNvPr>
          <p:cNvCxnSpPr/>
          <p:nvPr/>
        </p:nvCxnSpPr>
        <p:spPr>
          <a:xfrm>
            <a:off x="9564624" y="3730752"/>
            <a:ext cx="0" cy="58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2C981B-A77B-B31A-AEAC-72894A0B0B15}"/>
              </a:ext>
            </a:extLst>
          </p:cNvPr>
          <p:cNvSpPr/>
          <p:nvPr/>
        </p:nvSpPr>
        <p:spPr>
          <a:xfrm>
            <a:off x="7315200" y="4315968"/>
            <a:ext cx="2020824" cy="14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스마트신호등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1997D3-486E-BB08-90AE-F0802C0B72B5}"/>
              </a:ext>
            </a:extLst>
          </p:cNvPr>
          <p:cNvSpPr/>
          <p:nvPr/>
        </p:nvSpPr>
        <p:spPr>
          <a:xfrm>
            <a:off x="9765792" y="4315968"/>
            <a:ext cx="2020824" cy="14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스마트 신호등</a:t>
            </a:r>
          </a:p>
        </p:txBody>
      </p:sp>
    </p:spTree>
    <p:extLst>
      <p:ext uri="{BB962C8B-B14F-4D97-AF65-F5344CB8AC3E}">
        <p14:creationId xmlns:p14="http://schemas.microsoft.com/office/powerpoint/2010/main" val="271078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BA5F5-EA5F-6D99-9B51-0617FAB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befor</a:t>
            </a:r>
            <a:r>
              <a:rPr lang="en-US" altLang="ko-KR" dirty="0"/>
              <a:t> after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540157-3A73-6617-AB64-69629CA3DEC9}"/>
              </a:ext>
            </a:extLst>
          </p:cNvPr>
          <p:cNvSpPr/>
          <p:nvPr/>
        </p:nvSpPr>
        <p:spPr>
          <a:xfrm>
            <a:off x="1504188" y="1690688"/>
            <a:ext cx="2711196" cy="1820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기존신호등사진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9C4234-676B-6446-5BDC-7A2A5223A5F3}"/>
              </a:ext>
            </a:extLst>
          </p:cNvPr>
          <p:cNvSpPr/>
          <p:nvPr/>
        </p:nvSpPr>
        <p:spPr>
          <a:xfrm>
            <a:off x="7840980" y="1690688"/>
            <a:ext cx="2711196" cy="1820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우리가 만들 스마트신호등 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DF7F508-381E-259B-64EF-828A2A6F789E}"/>
              </a:ext>
            </a:extLst>
          </p:cNvPr>
          <p:cNvSpPr/>
          <p:nvPr/>
        </p:nvSpPr>
        <p:spPr>
          <a:xfrm>
            <a:off x="0" y="3785616"/>
            <a:ext cx="1042416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3A9D7D-CDC6-45F4-7EB6-B5909CBE207C}"/>
              </a:ext>
            </a:extLst>
          </p:cNvPr>
          <p:cNvSpPr/>
          <p:nvPr/>
        </p:nvSpPr>
        <p:spPr>
          <a:xfrm>
            <a:off x="0" y="4928616"/>
            <a:ext cx="1042416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E67AE12C-621F-71BF-D083-8527137AE974}"/>
              </a:ext>
            </a:extLst>
          </p:cNvPr>
          <p:cNvSpPr/>
          <p:nvPr/>
        </p:nvSpPr>
        <p:spPr>
          <a:xfrm>
            <a:off x="0" y="5934456"/>
            <a:ext cx="1042416" cy="1005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284A9-49DD-957A-1723-5BD1D1C9E0D5}"/>
              </a:ext>
            </a:extLst>
          </p:cNvPr>
          <p:cNvSpPr txBox="1"/>
          <p:nvPr/>
        </p:nvSpPr>
        <p:spPr>
          <a:xfrm>
            <a:off x="1645920" y="3877056"/>
            <a:ext cx="256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기존내용을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B6DDE01-43EE-E23F-DF59-6A51C6BFC057}"/>
              </a:ext>
            </a:extLst>
          </p:cNvPr>
          <p:cNvSpPr/>
          <p:nvPr/>
        </p:nvSpPr>
        <p:spPr>
          <a:xfrm>
            <a:off x="4965192" y="3941064"/>
            <a:ext cx="192024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D26B-CABE-3DA9-3489-30CEBAE26100}"/>
              </a:ext>
            </a:extLst>
          </p:cNvPr>
          <p:cNvSpPr txBox="1"/>
          <p:nvPr/>
        </p:nvSpPr>
        <p:spPr>
          <a:xfrm>
            <a:off x="7955280" y="3785616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이부분을 보완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6B983-DB15-2B3E-203D-26CCD4955605}"/>
              </a:ext>
            </a:extLst>
          </p:cNvPr>
          <p:cNvSpPr txBox="1"/>
          <p:nvPr/>
        </p:nvSpPr>
        <p:spPr>
          <a:xfrm>
            <a:off x="1645920" y="4941015"/>
            <a:ext cx="256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기존내용을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2AC92D4-090D-5618-0A55-D94922F06A61}"/>
              </a:ext>
            </a:extLst>
          </p:cNvPr>
          <p:cNvSpPr/>
          <p:nvPr/>
        </p:nvSpPr>
        <p:spPr>
          <a:xfrm>
            <a:off x="4965192" y="5005023"/>
            <a:ext cx="192024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78737-10A7-C825-2817-086C44798530}"/>
              </a:ext>
            </a:extLst>
          </p:cNvPr>
          <p:cNvSpPr txBox="1"/>
          <p:nvPr/>
        </p:nvSpPr>
        <p:spPr>
          <a:xfrm>
            <a:off x="7955280" y="4849575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이부분을 보완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3A832-AB56-47A6-22C9-364CD86035DC}"/>
              </a:ext>
            </a:extLst>
          </p:cNvPr>
          <p:cNvSpPr txBox="1"/>
          <p:nvPr/>
        </p:nvSpPr>
        <p:spPr>
          <a:xfrm>
            <a:off x="1645920" y="6127432"/>
            <a:ext cx="256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기존내용을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AA4823-755A-4EDE-6BF2-B2C73ACF0822}"/>
              </a:ext>
            </a:extLst>
          </p:cNvPr>
          <p:cNvSpPr/>
          <p:nvPr/>
        </p:nvSpPr>
        <p:spPr>
          <a:xfrm>
            <a:off x="4965192" y="6191440"/>
            <a:ext cx="192024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B67F8-63DC-2585-5DB7-536271615A07}"/>
              </a:ext>
            </a:extLst>
          </p:cNvPr>
          <p:cNvSpPr txBox="1"/>
          <p:nvPr/>
        </p:nvSpPr>
        <p:spPr>
          <a:xfrm>
            <a:off x="7955280" y="6035992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이부분을 보완</a:t>
            </a:r>
          </a:p>
        </p:txBody>
      </p:sp>
    </p:spTree>
    <p:extLst>
      <p:ext uri="{BB962C8B-B14F-4D97-AF65-F5344CB8AC3E}">
        <p14:creationId xmlns:p14="http://schemas.microsoft.com/office/powerpoint/2010/main" val="68650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BFDD-4167-2F96-85A1-9AFDAA5F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개발어떻게할껀데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563A5-8340-E478-D871-077D5284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19" y="1775301"/>
            <a:ext cx="6477561" cy="367315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615F35D-6A3D-153E-5971-A89A209F6318}"/>
              </a:ext>
            </a:extLst>
          </p:cNvPr>
          <p:cNvSpPr/>
          <p:nvPr/>
        </p:nvSpPr>
        <p:spPr>
          <a:xfrm>
            <a:off x="1444752" y="3611880"/>
            <a:ext cx="1810512" cy="160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컨트롤러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56417-4125-5D3D-CB85-621814A7FBC1}"/>
              </a:ext>
            </a:extLst>
          </p:cNvPr>
          <p:cNvSpPr txBox="1"/>
          <p:nvPr/>
        </p:nvSpPr>
        <p:spPr>
          <a:xfrm>
            <a:off x="-850392" y="3877056"/>
            <a:ext cx="2176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컨트롤러 비교하는 </a:t>
            </a:r>
            <a:r>
              <a:rPr lang="ko-KR" altLang="en-US" dirty="0" err="1"/>
              <a:t>표제작</a:t>
            </a:r>
            <a:r>
              <a:rPr lang="ko-KR" altLang="en-US" dirty="0"/>
              <a:t> 알파대신 </a:t>
            </a:r>
            <a:r>
              <a:rPr lang="ko-KR" altLang="en-US" dirty="0" err="1"/>
              <a:t>아두이노</a:t>
            </a:r>
            <a:r>
              <a:rPr lang="ko-KR" altLang="en-US" dirty="0"/>
              <a:t> 첨가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AD7E5E-E2CB-1768-24CB-74B99E13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0128" y="1302452"/>
            <a:ext cx="5116655" cy="25002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2297DD-BE5E-3F47-2A30-8FEEF26B9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39" y="5010045"/>
            <a:ext cx="1348857" cy="241574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CDDCEA-8093-57F8-4766-A7CBAC97B355}"/>
              </a:ext>
            </a:extLst>
          </p:cNvPr>
          <p:cNvSpPr/>
          <p:nvPr/>
        </p:nvSpPr>
        <p:spPr>
          <a:xfrm>
            <a:off x="5020056" y="1775301"/>
            <a:ext cx="320040" cy="309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6E1C254-0B31-5FD8-742F-764F533A2381}"/>
              </a:ext>
            </a:extLst>
          </p:cNvPr>
          <p:cNvCxnSpPr/>
          <p:nvPr/>
        </p:nvCxnSpPr>
        <p:spPr>
          <a:xfrm>
            <a:off x="6537139" y="2002536"/>
            <a:ext cx="1098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A09273-DEE0-D2AE-CCE4-EB625323E2DC}"/>
              </a:ext>
            </a:extLst>
          </p:cNvPr>
          <p:cNvSpPr/>
          <p:nvPr/>
        </p:nvSpPr>
        <p:spPr>
          <a:xfrm>
            <a:off x="7763256" y="1690688"/>
            <a:ext cx="1645920" cy="61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이건 </a:t>
            </a:r>
            <a:r>
              <a:rPr lang="ko-KR" altLang="en-US" dirty="0" err="1"/>
              <a:t>뭔지내용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4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774AB-6EAC-11BC-6A59-6504C1EE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ko-KR" altLang="en-US" dirty="0" err="1"/>
              <a:t>뭐할껀데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CC93A-D655-7C8E-B1BE-494E1BA2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ko-KR" altLang="en-US" dirty="0" err="1"/>
              <a:t>어덯게</a:t>
            </a:r>
            <a:r>
              <a:rPr lang="ko-KR" altLang="en-US" dirty="0"/>
              <a:t> 개발할지 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yolov5</a:t>
            </a:r>
            <a:r>
              <a:rPr lang="ko-KR" altLang="en-US" dirty="0"/>
              <a:t>예상 </a:t>
            </a:r>
            <a:endParaRPr lang="en-US" altLang="ko-KR" dirty="0"/>
          </a:p>
          <a:p>
            <a:r>
              <a:rPr lang="ko-KR" altLang="en-US" dirty="0"/>
              <a:t>데이터셋은 이미지넷 소방차 </a:t>
            </a:r>
            <a:r>
              <a:rPr lang="en-US" altLang="ko-KR" dirty="0"/>
              <a:t>1300</a:t>
            </a:r>
            <a:r>
              <a:rPr lang="ko-KR" altLang="en-US" dirty="0"/>
              <a:t>개 이미지데이터보유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D39A6-A856-0DFC-1936-EA79743B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27" y="5921671"/>
            <a:ext cx="7353937" cy="510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21431-43B8-4ED5-6AC2-730D6BC1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85" y="4652831"/>
            <a:ext cx="2598645" cy="1013548"/>
          </a:xfrm>
          <a:prstGeom prst="rect">
            <a:avLst/>
          </a:prstGeom>
        </p:spPr>
      </p:pic>
      <p:pic>
        <p:nvPicPr>
          <p:cNvPr id="2050" name="Picture 2" descr="YOLO V5 환경 셋팅 및 모델 아키텍쳐 분석하기">
            <a:extLst>
              <a:ext uri="{FF2B5EF4-FFF2-40B4-BE49-F238E27FC236}">
                <a16:creationId xmlns:a16="http://schemas.microsoft.com/office/drawing/2014/main" id="{582E63A8-B4D2-963A-274F-5B79D3680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7" y="4418838"/>
            <a:ext cx="3026092" cy="115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2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80B3C7-F17E-B53C-FE5E-BAF04712208A}"/>
              </a:ext>
            </a:extLst>
          </p:cNvPr>
          <p:cNvSpPr/>
          <p:nvPr/>
        </p:nvSpPr>
        <p:spPr>
          <a:xfrm>
            <a:off x="5350668" y="33336"/>
            <a:ext cx="2743200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작동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5DF25EF4-B52C-7253-CB58-5B665474205C}"/>
              </a:ext>
            </a:extLst>
          </p:cNvPr>
          <p:cNvSpPr/>
          <p:nvPr/>
        </p:nvSpPr>
        <p:spPr>
          <a:xfrm>
            <a:off x="4633912" y="1104900"/>
            <a:ext cx="4176714" cy="12477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긴급차량이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DFF64-8121-2768-2F5C-0980F8ECDDC8}"/>
              </a:ext>
            </a:extLst>
          </p:cNvPr>
          <p:cNvCxnSpPr>
            <a:cxnSpLocks/>
          </p:cNvCxnSpPr>
          <p:nvPr/>
        </p:nvCxnSpPr>
        <p:spPr>
          <a:xfrm>
            <a:off x="6722268" y="2352675"/>
            <a:ext cx="0" cy="819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1C5D6F-585D-7F38-B1E4-FDEA7305DBD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722269" y="664367"/>
            <a:ext cx="0" cy="440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D136579D-04B6-0D7B-A283-BD518B1A4309}"/>
              </a:ext>
            </a:extLst>
          </p:cNvPr>
          <p:cNvSpPr/>
          <p:nvPr/>
        </p:nvSpPr>
        <p:spPr>
          <a:xfrm>
            <a:off x="4633911" y="3171826"/>
            <a:ext cx="4176714" cy="12477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보행자 신호까지 </a:t>
            </a:r>
            <a:r>
              <a:rPr lang="en-US" altLang="ko-KR" dirty="0"/>
              <a:t>10</a:t>
            </a:r>
            <a:r>
              <a:rPr lang="ko-KR" altLang="en-US" dirty="0"/>
              <a:t>초 남았는가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5BC9B-75FE-89D7-4D35-3D02E51A9224}"/>
              </a:ext>
            </a:extLst>
          </p:cNvPr>
          <p:cNvSpPr/>
          <p:nvPr/>
        </p:nvSpPr>
        <p:spPr>
          <a:xfrm>
            <a:off x="5257800" y="5000625"/>
            <a:ext cx="29337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보행자 대기시간</a:t>
            </a:r>
            <a:r>
              <a:rPr lang="en-US" altLang="ko-KR" dirty="0"/>
              <a:t>+10</a:t>
            </a:r>
            <a:r>
              <a:rPr lang="ko-KR" altLang="en-US" dirty="0"/>
              <a:t>초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긴급차량 </a:t>
            </a:r>
            <a:r>
              <a:rPr lang="ko-KR" altLang="en-US" dirty="0" err="1"/>
              <a:t>지나가는시간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219CD0-3F1D-1522-F9C6-9D1B92AA543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22268" y="4419601"/>
            <a:ext cx="0" cy="581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72540F-9B47-9474-8E90-C9B20797D1AD}"/>
              </a:ext>
            </a:extLst>
          </p:cNvPr>
          <p:cNvSpPr txBox="1"/>
          <p:nvPr/>
        </p:nvSpPr>
        <p:spPr>
          <a:xfrm>
            <a:off x="7029450" y="25908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9D051-A2D8-0F48-0912-D0DE926B7546}"/>
              </a:ext>
            </a:extLst>
          </p:cNvPr>
          <p:cNvSpPr txBox="1"/>
          <p:nvPr/>
        </p:nvSpPr>
        <p:spPr>
          <a:xfrm>
            <a:off x="7029450" y="449080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C2986B1-541C-1A35-20DC-807FD7A73B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810626" y="1728788"/>
            <a:ext cx="790574" cy="43576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F990CE-03CF-488A-20CF-160A8D9D0D48}"/>
              </a:ext>
            </a:extLst>
          </p:cNvPr>
          <p:cNvSpPr txBox="1"/>
          <p:nvPr/>
        </p:nvSpPr>
        <p:spPr>
          <a:xfrm>
            <a:off x="8534400" y="12477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아니요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6D88F-2E0A-EAF2-B86B-F7B63E17088D}"/>
              </a:ext>
            </a:extLst>
          </p:cNvPr>
          <p:cNvSpPr txBox="1"/>
          <p:nvPr/>
        </p:nvSpPr>
        <p:spPr>
          <a:xfrm>
            <a:off x="8467725" y="32443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아니요</a:t>
            </a:r>
          </a:p>
        </p:txBody>
      </p:sp>
      <p:pic>
        <p:nvPicPr>
          <p:cNvPr id="27" name="Picture 8" descr="detail image">
            <a:extLst>
              <a:ext uri="{FF2B5EF4-FFF2-40B4-BE49-F238E27FC236}">
                <a16:creationId xmlns:a16="http://schemas.microsoft.com/office/drawing/2014/main" id="{A58CE568-0E24-D840-65E1-03851AB1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33138" y="-29337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D32CE43-F817-993F-AB37-1D3F8FA77158}"/>
              </a:ext>
            </a:extLst>
          </p:cNvPr>
          <p:cNvCxnSpPr>
            <a:cxnSpLocks/>
          </p:cNvCxnSpPr>
          <p:nvPr/>
        </p:nvCxnSpPr>
        <p:spPr>
          <a:xfrm>
            <a:off x="8754666" y="3795713"/>
            <a:ext cx="8465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CE08C8-04FC-F623-C195-EAEE3AB98FFE}"/>
              </a:ext>
            </a:extLst>
          </p:cNvPr>
          <p:cNvCxnSpPr/>
          <p:nvPr/>
        </p:nvCxnSpPr>
        <p:spPr>
          <a:xfrm flipH="1">
            <a:off x="6896100" y="6086475"/>
            <a:ext cx="270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6DC426-16C9-5180-524B-9849BFE30D6E}"/>
              </a:ext>
            </a:extLst>
          </p:cNvPr>
          <p:cNvSpPr/>
          <p:nvPr/>
        </p:nvSpPr>
        <p:spPr>
          <a:xfrm>
            <a:off x="5505450" y="6262689"/>
            <a:ext cx="2257425" cy="528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변경없음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70C23CD-0DF1-B650-D6F2-E24FB1E43D01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6634163" y="5838825"/>
            <a:ext cx="26192" cy="4238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A2194923-D4E7-54E1-A47F-05C39546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38" y="807482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보행자를위한 빨간 신호등 | 프리미엄 사진">
            <a:extLst>
              <a:ext uri="{FF2B5EF4-FFF2-40B4-BE49-F238E27FC236}">
                <a16:creationId xmlns:a16="http://schemas.microsoft.com/office/drawing/2014/main" id="{D5C60DD9-C48F-E3D5-C7EC-E1391A61F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92" y="2762251"/>
            <a:ext cx="17430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49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3C3BB-CD59-2536-935C-5A764430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C0EAF-593F-F86D-FBB8-E2F174BD9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39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6E938B-CFF5-243F-AF29-AF2FEE7AD0DF}"/>
              </a:ext>
            </a:extLst>
          </p:cNvPr>
          <p:cNvSpPr/>
          <p:nvPr/>
        </p:nvSpPr>
        <p:spPr>
          <a:xfrm>
            <a:off x="1042416" y="2121408"/>
            <a:ext cx="6373368" cy="1563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5009E2-477C-962A-51E7-A90D980368A1}"/>
              </a:ext>
            </a:extLst>
          </p:cNvPr>
          <p:cNvSpPr/>
          <p:nvPr/>
        </p:nvSpPr>
        <p:spPr>
          <a:xfrm>
            <a:off x="1188720" y="2267712"/>
            <a:ext cx="6126480" cy="12801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AD117B-E184-D62F-0E59-54B71974FA6C}"/>
              </a:ext>
            </a:extLst>
          </p:cNvPr>
          <p:cNvSpPr/>
          <p:nvPr/>
        </p:nvSpPr>
        <p:spPr>
          <a:xfrm>
            <a:off x="1645920" y="2606040"/>
            <a:ext cx="694944" cy="6492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F3791-6AA3-7D70-B2ED-BE9691BEF193}"/>
              </a:ext>
            </a:extLst>
          </p:cNvPr>
          <p:cNvSpPr txBox="1"/>
          <p:nvPr/>
        </p:nvSpPr>
        <p:spPr>
          <a:xfrm>
            <a:off x="2638044" y="2660904"/>
            <a:ext cx="3311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전방 낙석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CB3F2D-ACD4-6E42-DA40-D7DA0F3A2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75" y="2370238"/>
            <a:ext cx="1198345" cy="10587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D048A0-37F8-7731-BEC0-F92B87BFF8F6}"/>
              </a:ext>
            </a:extLst>
          </p:cNvPr>
          <p:cNvSpPr/>
          <p:nvPr/>
        </p:nvSpPr>
        <p:spPr>
          <a:xfrm>
            <a:off x="1042416" y="3969448"/>
            <a:ext cx="6373368" cy="1563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73E140-0F17-045D-7440-AE2ABDA6AFB4}"/>
              </a:ext>
            </a:extLst>
          </p:cNvPr>
          <p:cNvSpPr/>
          <p:nvPr/>
        </p:nvSpPr>
        <p:spPr>
          <a:xfrm>
            <a:off x="1188720" y="4115752"/>
            <a:ext cx="6126480" cy="1280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6669F7-53ED-DA0F-395D-EE562E33DADA}"/>
              </a:ext>
            </a:extLst>
          </p:cNvPr>
          <p:cNvSpPr/>
          <p:nvPr/>
        </p:nvSpPr>
        <p:spPr>
          <a:xfrm>
            <a:off x="1645920" y="4454080"/>
            <a:ext cx="694944" cy="6492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자동차표지판 상식! - 상시유턴?? U턴의 종류와 방법 : 네이버 ...">
            <a:extLst>
              <a:ext uri="{FF2B5EF4-FFF2-40B4-BE49-F238E27FC236}">
                <a16:creationId xmlns:a16="http://schemas.microsoft.com/office/drawing/2014/main" id="{23C215D9-35B1-3617-DD74-6ACB7320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68" y="4275522"/>
            <a:ext cx="1005840" cy="9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B5893-7513-6EA2-DBF4-20F19BE9B17F}"/>
              </a:ext>
            </a:extLst>
          </p:cNvPr>
          <p:cNvSpPr txBox="1"/>
          <p:nvPr/>
        </p:nvSpPr>
        <p:spPr>
          <a:xfrm>
            <a:off x="3599688" y="4454080"/>
            <a:ext cx="386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정지 </a:t>
            </a:r>
            <a:r>
              <a:rPr lang="ko-KR" altLang="en-US" sz="2800" dirty="0" err="1"/>
              <a:t>신호시</a:t>
            </a:r>
            <a:r>
              <a:rPr lang="ko-KR" altLang="en-US" sz="2800" dirty="0"/>
              <a:t> 유턴 </a:t>
            </a:r>
            <a:r>
              <a:rPr lang="en-US" altLang="ko-KR" sz="2800" dirty="0"/>
              <a:t>40</a:t>
            </a:r>
            <a:r>
              <a:rPr lang="ko-KR" altLang="en-US" sz="2800" dirty="0"/>
              <a:t>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989EE4-23BB-F473-9B52-A51C6A2281F3}"/>
              </a:ext>
            </a:extLst>
          </p:cNvPr>
          <p:cNvSpPr/>
          <p:nvPr/>
        </p:nvSpPr>
        <p:spPr>
          <a:xfrm>
            <a:off x="7677912" y="3833240"/>
            <a:ext cx="6373368" cy="1563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881CE6-0142-4496-C794-29870F4ED681}"/>
              </a:ext>
            </a:extLst>
          </p:cNvPr>
          <p:cNvSpPr/>
          <p:nvPr/>
        </p:nvSpPr>
        <p:spPr>
          <a:xfrm>
            <a:off x="7824216" y="3979544"/>
            <a:ext cx="6126480" cy="1280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FA1914-6017-223F-DD7B-8EC58D219859}"/>
              </a:ext>
            </a:extLst>
          </p:cNvPr>
          <p:cNvSpPr/>
          <p:nvPr/>
        </p:nvSpPr>
        <p:spPr>
          <a:xfrm>
            <a:off x="8281416" y="4317872"/>
            <a:ext cx="694944" cy="6492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612C0-BEAD-63BB-1E2D-85882395632F}"/>
              </a:ext>
            </a:extLst>
          </p:cNvPr>
          <p:cNvSpPr txBox="1"/>
          <p:nvPr/>
        </p:nvSpPr>
        <p:spPr>
          <a:xfrm>
            <a:off x="10052304" y="4353442"/>
            <a:ext cx="386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직진 </a:t>
            </a:r>
            <a:r>
              <a:rPr lang="en-US" altLang="ko-KR" sz="2800" dirty="0"/>
              <a:t>40</a:t>
            </a:r>
            <a:r>
              <a:rPr lang="ko-KR" altLang="en-US" sz="2800" dirty="0"/>
              <a:t>초</a:t>
            </a:r>
          </a:p>
        </p:txBody>
      </p:sp>
      <p:pic>
        <p:nvPicPr>
          <p:cNvPr id="1032" name="Picture 8" descr="G마켓 - 도로표지판 지시표지305 직진 고휘도커팅 원형 900">
            <a:extLst>
              <a:ext uri="{FF2B5EF4-FFF2-40B4-BE49-F238E27FC236}">
                <a16:creationId xmlns:a16="http://schemas.microsoft.com/office/drawing/2014/main" id="{A2BA70AC-7C2D-8210-081A-B5860657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236" y="4115752"/>
            <a:ext cx="1026796" cy="10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5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5F9E543E-73AC-2B37-4358-325C74FD4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0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360B552E-6D59-85BD-3205-6704D189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ail image">
            <a:extLst>
              <a:ext uri="{FF2B5EF4-FFF2-40B4-BE49-F238E27FC236}">
                <a16:creationId xmlns:a16="http://schemas.microsoft.com/office/drawing/2014/main" id="{E68108EF-1FD2-D7FD-0954-F2C03DA8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50446" y="344699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439CDEE-7E64-A18D-10F7-473524FFB591}"/>
              </a:ext>
            </a:extLst>
          </p:cNvPr>
          <p:cNvGrpSpPr/>
          <p:nvPr/>
        </p:nvGrpSpPr>
        <p:grpSpPr>
          <a:xfrm>
            <a:off x="5714418" y="660372"/>
            <a:ext cx="4289118" cy="5244648"/>
            <a:chOff x="714350" y="2081719"/>
            <a:chExt cx="4002097" cy="4868583"/>
          </a:xfrm>
        </p:grpSpPr>
        <p:sp>
          <p:nvSpPr>
            <p:cNvPr id="5" name="원통형 78">
              <a:extLst>
                <a:ext uri="{FF2B5EF4-FFF2-40B4-BE49-F238E27FC236}">
                  <a16:creationId xmlns:a16="http://schemas.microsoft.com/office/drawing/2014/main" id="{C7F0C656-E17B-D7FF-37D1-3E2447F892C8}"/>
                </a:ext>
              </a:extLst>
            </p:cNvPr>
            <p:cNvSpPr/>
            <p:nvPr/>
          </p:nvSpPr>
          <p:spPr>
            <a:xfrm rot="16200000">
              <a:off x="985690" y="2613520"/>
              <a:ext cx="256161" cy="638051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통형 78">
              <a:extLst>
                <a:ext uri="{FF2B5EF4-FFF2-40B4-BE49-F238E27FC236}">
                  <a16:creationId xmlns:a16="http://schemas.microsoft.com/office/drawing/2014/main" id="{7344718E-9530-ADC4-2441-96CF2FE1F077}"/>
                </a:ext>
              </a:extLst>
            </p:cNvPr>
            <p:cNvSpPr/>
            <p:nvPr/>
          </p:nvSpPr>
          <p:spPr>
            <a:xfrm rot="16200000">
              <a:off x="3807856" y="2586116"/>
              <a:ext cx="256161" cy="69285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통형 9">
              <a:extLst>
                <a:ext uri="{FF2B5EF4-FFF2-40B4-BE49-F238E27FC236}">
                  <a16:creationId xmlns:a16="http://schemas.microsoft.com/office/drawing/2014/main" id="{5C447692-9DA5-2BA9-5429-19FF0181DE76}"/>
                </a:ext>
              </a:extLst>
            </p:cNvPr>
            <p:cNvSpPr/>
            <p:nvPr/>
          </p:nvSpPr>
          <p:spPr>
            <a:xfrm>
              <a:off x="4272638" y="2081719"/>
              <a:ext cx="189592" cy="4698458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C947547-B51B-5817-654D-CC6BB865CF19}"/>
                </a:ext>
              </a:extLst>
            </p:cNvPr>
            <p:cNvSpPr/>
            <p:nvPr/>
          </p:nvSpPr>
          <p:spPr>
            <a:xfrm>
              <a:off x="4009264" y="6628947"/>
              <a:ext cx="707183" cy="321355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4E36E63-A320-F0EE-B737-BFA7A77E8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1901320" y="1209389"/>
              <a:ext cx="1028626" cy="340256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17D7FD-6F69-F49C-8559-9316CA8E043F}"/>
                </a:ext>
              </a:extLst>
            </p:cNvPr>
            <p:cNvSpPr/>
            <p:nvPr/>
          </p:nvSpPr>
          <p:spPr>
            <a:xfrm>
              <a:off x="1214508" y="2630947"/>
              <a:ext cx="2373130" cy="58691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549481-2735-7B12-4369-35633C02C12C}"/>
                </a:ext>
              </a:extLst>
            </p:cNvPr>
            <p:cNvSpPr/>
            <p:nvPr/>
          </p:nvSpPr>
          <p:spPr>
            <a:xfrm>
              <a:off x="1371393" y="2717104"/>
              <a:ext cx="437497" cy="39577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9DD9FA-F8A9-5E47-AA56-706BA32B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5839" y="2652957"/>
              <a:ext cx="475529" cy="51210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763161-FB29-8258-E1D9-D9BC940E2EAC}"/>
              </a:ext>
            </a:extLst>
          </p:cNvPr>
          <p:cNvSpPr txBox="1"/>
          <p:nvPr/>
        </p:nvSpPr>
        <p:spPr>
          <a:xfrm>
            <a:off x="7375731" y="1433508"/>
            <a:ext cx="1421594" cy="3182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동시신호</a:t>
            </a:r>
            <a:r>
              <a:rPr lang="ko-KR" altLang="en-US" sz="14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sz="14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14" name="자유형 31">
            <a:extLst>
              <a:ext uri="{FF2B5EF4-FFF2-40B4-BE49-F238E27FC236}">
                <a16:creationId xmlns:a16="http://schemas.microsoft.com/office/drawing/2014/main" id="{EF8FD790-45E2-AEAB-AAA3-B315B94A2878}"/>
              </a:ext>
            </a:extLst>
          </p:cNvPr>
          <p:cNvSpPr/>
          <p:nvPr/>
        </p:nvSpPr>
        <p:spPr>
          <a:xfrm>
            <a:off x="9216805" y="202126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DDF78-8389-ACCD-5113-43F137A0B55B}"/>
              </a:ext>
            </a:extLst>
          </p:cNvPr>
          <p:cNvSpPr txBox="1"/>
          <p:nvPr/>
        </p:nvSpPr>
        <p:spPr>
          <a:xfrm>
            <a:off x="9300449" y="349802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35E834-D436-4304-A79D-6F37801730F5}"/>
              </a:ext>
            </a:extLst>
          </p:cNvPr>
          <p:cNvCxnSpPr>
            <a:stCxn id="2056" idx="3"/>
          </p:cNvCxnSpPr>
          <p:nvPr/>
        </p:nvCxnSpPr>
        <p:spPr>
          <a:xfrm flipH="1">
            <a:off x="1417320" y="707030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A0F74B-F1D3-FE91-5900-FB5B12318549}"/>
              </a:ext>
            </a:extLst>
          </p:cNvPr>
          <p:cNvCxnSpPr>
            <a:cxnSpLocks/>
          </p:cNvCxnSpPr>
          <p:nvPr/>
        </p:nvCxnSpPr>
        <p:spPr>
          <a:xfrm flipH="1">
            <a:off x="2898751" y="859522"/>
            <a:ext cx="3518585" cy="4872409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0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rgbClr val="A86E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rgbClr val="A86ED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  <a:noFill/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highlight>
                  <a:srgbClr val="B482DA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rgbClr val="B48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54877D-0955-8B61-FDD4-7122170F1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788892" y="1445749"/>
            <a:ext cx="1126758" cy="3409421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rgbClr val="A86E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rgbClr val="A86ED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highlight>
                  <a:srgbClr val="B482DA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</p:spTree>
    <p:extLst>
      <p:ext uri="{BB962C8B-B14F-4D97-AF65-F5344CB8AC3E}">
        <p14:creationId xmlns:p14="http://schemas.microsoft.com/office/powerpoint/2010/main" val="18400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rgbClr val="B48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735566-3CC2-F242-DD1B-C76136CD4F35}"/>
              </a:ext>
            </a:extLst>
          </p:cNvPr>
          <p:cNvGrpSpPr/>
          <p:nvPr/>
        </p:nvGrpSpPr>
        <p:grpSpPr>
          <a:xfrm>
            <a:off x="-152751" y="0"/>
            <a:ext cx="12835820" cy="6747309"/>
            <a:chOff x="1874430" y="653521"/>
            <a:chExt cx="8715656" cy="4914900"/>
          </a:xfrm>
        </p:grpSpPr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193F3CD2-5702-C472-56B4-7B749918D1FA}"/>
                </a:ext>
              </a:extLst>
            </p:cNvPr>
            <p:cNvSpPr/>
            <p:nvPr/>
          </p:nvSpPr>
          <p:spPr>
            <a:xfrm>
              <a:off x="1981200" y="653521"/>
              <a:ext cx="8407400" cy="4914900"/>
            </a:xfrm>
            <a:prstGeom prst="flowChartProcess">
              <a:avLst/>
            </a:prstGeom>
            <a:noFill/>
            <a:ln w="123825" cmpd="sng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2B1C70-D1E7-C10E-F247-96FBB1C1F61E}"/>
                </a:ext>
              </a:extLst>
            </p:cNvPr>
            <p:cNvSpPr/>
            <p:nvPr/>
          </p:nvSpPr>
          <p:spPr>
            <a:xfrm>
              <a:off x="1874430" y="1391070"/>
              <a:ext cx="456257" cy="3409421"/>
            </a:xfrm>
            <a:prstGeom prst="rect">
              <a:avLst/>
            </a:prstGeom>
            <a:solidFill>
              <a:srgbClr val="B48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0D0B369-C444-8875-F60B-1F3718409F0E}"/>
                </a:ext>
              </a:extLst>
            </p:cNvPr>
            <p:cNvSpPr/>
            <p:nvPr/>
          </p:nvSpPr>
          <p:spPr>
            <a:xfrm>
              <a:off x="10133828" y="1391070"/>
              <a:ext cx="456258" cy="3409421"/>
            </a:xfrm>
            <a:prstGeom prst="rect">
              <a:avLst/>
            </a:prstGeom>
            <a:solidFill>
              <a:srgbClr val="B48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59E2EE-ABA0-0DD4-EDAB-E8A3EAB5EBF2}"/>
              </a:ext>
            </a:extLst>
          </p:cNvPr>
          <p:cNvGrpSpPr/>
          <p:nvPr/>
        </p:nvGrpSpPr>
        <p:grpSpPr>
          <a:xfrm>
            <a:off x="-1020011" y="2819738"/>
            <a:ext cx="4521200" cy="1066123"/>
            <a:chOff x="3937000" y="2877954"/>
            <a:chExt cx="4521200" cy="10661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62414F-FE10-8FD1-249E-1BB4F2546448}"/>
                </a:ext>
              </a:extLst>
            </p:cNvPr>
            <p:cNvSpPr/>
            <p:nvPr/>
          </p:nvSpPr>
          <p:spPr>
            <a:xfrm>
              <a:off x="5245768" y="2877954"/>
              <a:ext cx="1963554" cy="10661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ABDB5E9-3484-CFCC-CA26-18A2C690C0CC}"/>
                </a:ext>
              </a:extLst>
            </p:cNvPr>
            <p:cNvSpPr txBox="1">
              <a:spLocks/>
            </p:cNvSpPr>
            <p:nvPr/>
          </p:nvSpPr>
          <p:spPr>
            <a:xfrm>
              <a:off x="3937000" y="3127375"/>
              <a:ext cx="4521200" cy="7836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7200" b="1" dirty="0">
                  <a:solidFill>
                    <a:srgbClr val="A86ED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BBCE5150-5837-89DD-79EE-2844500444EE}"/>
              </a:ext>
            </a:extLst>
          </p:cNvPr>
          <p:cNvSpPr/>
          <p:nvPr/>
        </p:nvSpPr>
        <p:spPr>
          <a:xfrm>
            <a:off x="6611750" y="706392"/>
            <a:ext cx="5102642" cy="862525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F77E1EBA-C70F-5B2D-6998-A51B3DAB357E}"/>
              </a:ext>
            </a:extLst>
          </p:cNvPr>
          <p:cNvSpPr/>
          <p:nvPr/>
        </p:nvSpPr>
        <p:spPr>
          <a:xfrm>
            <a:off x="5895663" y="1844046"/>
            <a:ext cx="5102642" cy="862525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  </a:t>
            </a:r>
            <a:r>
              <a:rPr lang="ko-KR" altLang="en-US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AA380A08-7211-8137-93A6-DE0F79A696DE}"/>
              </a:ext>
            </a:extLst>
          </p:cNvPr>
          <p:cNvSpPr/>
          <p:nvPr/>
        </p:nvSpPr>
        <p:spPr>
          <a:xfrm>
            <a:off x="5204835" y="3015153"/>
            <a:ext cx="5102642" cy="862525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  </a:t>
            </a:r>
            <a:r>
              <a:rPr lang="ko-KR" altLang="en-US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수행 방법</a:t>
            </a: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6BADA8D6-16A0-4045-2607-1A760016A0A3}"/>
              </a:ext>
            </a:extLst>
          </p:cNvPr>
          <p:cNvSpPr/>
          <p:nvPr/>
        </p:nvSpPr>
        <p:spPr>
          <a:xfrm>
            <a:off x="4490962" y="4152807"/>
            <a:ext cx="5102642" cy="862525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기대 효과</a:t>
            </a: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76185CFB-AA39-B4CC-EC40-A794A13580CC}"/>
              </a:ext>
            </a:extLst>
          </p:cNvPr>
          <p:cNvSpPr/>
          <p:nvPr/>
        </p:nvSpPr>
        <p:spPr>
          <a:xfrm>
            <a:off x="3850752" y="5339568"/>
            <a:ext cx="5102642" cy="862525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2E73581-9BC6-D84D-AA1F-4F305F8B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5" b="89904" l="9231" r="92308">
                        <a14:foregroundMark x1="89231" y1="59615" x2="89615" y2="54327"/>
                        <a14:foregroundMark x1="90769" y1="62500" x2="90000" y2="61058"/>
                        <a14:foregroundMark x1="90385" y1="58654" x2="91538" y2="64904"/>
                        <a14:foregroundMark x1="91923" y1="58654" x2="91154" y2="65865"/>
                        <a14:foregroundMark x1="92692" y1="68269" x2="91923" y2="62500"/>
                        <a14:foregroundMark x1="10769" y1="43750" x2="9231" y2="43750"/>
                        <a14:foregroundMark x1="52308" y1="78365" x2="52308" y2="81250"/>
                        <a14:foregroundMark x1="18462" y1="53365" x2="18462" y2="55288"/>
                        <a14:foregroundMark x1="80000" y1="72115" x2="84615" y2="69231"/>
                        <a14:backgroundMark x1="90385" y1="85096" x2="90385" y2="85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20042">
            <a:off x="9395447" y="4340285"/>
            <a:ext cx="2915435" cy="23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rgbClr val="B482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rgbClr val="7030A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rgbClr val="B482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725236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6CA139-CB86-46AB-B5A3-7274240D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70" y="2284606"/>
            <a:ext cx="3022786" cy="309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녹색 심박수 화면 | 프리미엄 벡터">
            <a:extLst>
              <a:ext uri="{FF2B5EF4-FFF2-40B4-BE49-F238E27FC236}">
                <a16:creationId xmlns:a16="http://schemas.microsoft.com/office/drawing/2014/main" id="{C72AA73F-73E2-4B5D-8F78-A11F157E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38" y="2720802"/>
            <a:ext cx="3553118" cy="22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1BC1BF05-E3A1-4F0B-ACEF-C42AC734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2" y="2521009"/>
            <a:ext cx="3883772" cy="24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rgbClr val="B482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8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69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63" y="2446917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1D46C-F159-FB58-FF61-AA40CB02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62210-F356-4342-A4D9-F76C271B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만들것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스마트신호등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왜 만드는데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제안이유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현재시장동향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Befor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신호등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after(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개발할 신호등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How?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어떻게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무엇을쓰고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어떻게 구성할지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What?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뭘기대하고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만들었는데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thx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2CC5-5ED2-4351-1DF5-1EE7A28F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뭐 만드는데</a:t>
            </a:r>
            <a:r>
              <a:rPr lang="en-US" altLang="ko-KR" dirty="0"/>
              <a:t>&gt;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AB5E0-BB2B-112C-5C2C-D36BD203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" y="1771521"/>
            <a:ext cx="5969107" cy="3314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95A40-85E8-0C39-8988-11EF04F1900A}"/>
              </a:ext>
            </a:extLst>
          </p:cNvPr>
          <p:cNvSpPr txBox="1"/>
          <p:nvPr/>
        </p:nvSpPr>
        <p:spPr>
          <a:xfrm>
            <a:off x="7333488" y="2295144"/>
            <a:ext cx="4020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 그림과같이 </a:t>
            </a:r>
            <a:r>
              <a:rPr lang="ko-KR" altLang="en-US" dirty="0" err="1"/>
              <a:t>한슬라이드에</a:t>
            </a:r>
            <a:endParaRPr lang="en-US" altLang="ko-KR" dirty="0"/>
          </a:p>
          <a:p>
            <a:r>
              <a:rPr lang="ko-KR" altLang="en-US" dirty="0"/>
              <a:t>우리가 </a:t>
            </a:r>
            <a:r>
              <a:rPr lang="ko-KR" altLang="en-US" dirty="0" err="1"/>
              <a:t>뭘만들지</a:t>
            </a:r>
            <a:r>
              <a:rPr lang="ko-KR" altLang="en-US" dirty="0"/>
              <a:t> 보여주는 내용이 들어갔으면 합니다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38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349</Words>
  <Application>Microsoft Office PowerPoint</Application>
  <PresentationFormat>와이드스크린</PresentationFormat>
  <Paragraphs>112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HY견고딕</vt:lpstr>
      <vt:lpstr>나눔고딕</vt:lpstr>
      <vt:lpstr>맑은 고딕</vt:lpstr>
      <vt:lpstr>함초롬바탕</vt:lpstr>
      <vt:lpstr>Arial</vt:lpstr>
      <vt:lpstr>Office 테마</vt:lpstr>
      <vt:lpstr>스마트 신호등 기획서</vt:lpstr>
      <vt:lpstr>스마트 신호등 기획서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뭐 만드는데&gt; </vt:lpstr>
      <vt:lpstr>제안이유</vt:lpstr>
      <vt:lpstr>현재시장동향</vt:lpstr>
      <vt:lpstr>befor after</vt:lpstr>
      <vt:lpstr>개발어떻게할껀데?</vt:lpstr>
      <vt:lpstr>소프트웨어 뭐할껀데?</vt:lpstr>
      <vt:lpstr>PowerPoint 프레젠테이션</vt:lpstr>
      <vt:lpstr>기대효과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USER</cp:lastModifiedBy>
  <cp:revision>4</cp:revision>
  <dcterms:created xsi:type="dcterms:W3CDTF">2022-12-15T07:36:15Z</dcterms:created>
  <dcterms:modified xsi:type="dcterms:W3CDTF">2022-12-15T14:36:32Z</dcterms:modified>
</cp:coreProperties>
</file>